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E38D99-ED4F-4FB2-87FA-D98A3FC9B5FC}">
  <a:tblStyle styleId="{E5E38D99-ED4F-4FB2-87FA-D98A3FC9B5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e4ab364bb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e4ab364b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4ab364bb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4ab364b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e4ab364bb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e4ab364b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4ab364bb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e4ab364b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4ab364bb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4ab364b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e4ab364bb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e4ab364b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e4ab364bb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e4ab364b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4ab364bb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4ab364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4ab364bb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e4ab364b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4ab364bb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4ab364b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e4ab364bb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e4ab364b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4ab364bb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e4ab364b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e4ab364bb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ce4ab364b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e4ab364bb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e4ab364b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 rot="-700753">
            <a:off x="3866810" y="1763023"/>
            <a:ext cx="3085481" cy="197371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AEC4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PREDICTING MOVIE GROSSES</a:t>
            </a:r>
            <a:endParaRPr b="1">
              <a:solidFill>
                <a:srgbClr val="AEC4A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4"/>
          <p:cNvSpPr txBox="1"/>
          <p:nvPr>
            <p:ph type="ctrTitle"/>
          </p:nvPr>
        </p:nvSpPr>
        <p:spPr>
          <a:xfrm rot="-692092">
            <a:off x="6983917" y="2325562"/>
            <a:ext cx="2877517" cy="97643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500">
                <a:solidFill>
                  <a:srgbClr val="AEC4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BY: ALEK SANCHEZ</a:t>
            </a:r>
            <a:endParaRPr b="1" sz="1500">
              <a:solidFill>
                <a:srgbClr val="AEC4A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EDA: Distribution of Films by Domestic Gross (with Inflation)</a:t>
            </a:r>
            <a:endParaRPr b="1"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350" y="800675"/>
            <a:ext cx="3846700" cy="38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4" y="800675"/>
            <a:ext cx="3846691" cy="384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</a:t>
            </a:r>
            <a:r>
              <a:rPr b="1" lang="en"/>
              <a:t>: Top 10 Films (with and without Inflation)</a:t>
            </a:r>
            <a:endParaRPr b="1"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1" y="1046088"/>
            <a:ext cx="4324349" cy="30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00" y="1046063"/>
            <a:ext cx="4324349" cy="30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588">
              <a:solidFill>
                <a:srgbClr val="FFFFFF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725" y="807850"/>
            <a:ext cx="42196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588">
              <a:solidFill>
                <a:srgbClr val="FFFFFF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75" y="869575"/>
            <a:ext cx="421964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Simple Linear Regression with Domestic Locations and Domestic Gross</a:t>
            </a:r>
            <a:r>
              <a:rPr b="1" lang="en" sz="1588">
                <a:solidFill>
                  <a:srgbClr val="FFFFFF"/>
                </a:solidFill>
              </a:rPr>
              <a:t> (w/ inflation)</a:t>
            </a:r>
            <a:endParaRPr b="1" sz="1588">
              <a:solidFill>
                <a:srgbClr val="FFFFFF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5294"/>
          <a:stretch/>
        </p:blipFill>
        <p:spPr>
          <a:xfrm>
            <a:off x="1296375" y="800625"/>
            <a:ext cx="6551251" cy="39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800"/>
              <a:t>Appendix</a:t>
            </a:r>
            <a:r>
              <a:rPr b="1" lang="en" sz="1800"/>
              <a:t>: Optimal Number of Iterations for Lasso Regression</a:t>
            </a:r>
            <a:endParaRPr sz="18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988" y="145075"/>
            <a:ext cx="439202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Random Forest Feature Importance: Mean Decrease Accuracy - Negative Values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38" y="771450"/>
            <a:ext cx="719862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71900" y="1919075"/>
            <a:ext cx="3999900" cy="1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Objective: 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To predict a film’s total Domestic Gross, given it’s features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Features: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Genre, Rating, Distributor, Release Date, Opening Weekend Length, 3D/IMAX Format, Release Pattern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Opening Weekend Gross, Runtime, Rotten Tomato Score, CinemaScore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971850" y="3670750"/>
            <a:ext cx="3000000" cy="714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13,000+ rows of data </a:t>
            </a:r>
            <a:br>
              <a:rPr b="1" lang="en" sz="1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2019 to 1937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800"/>
              <a:t>EDA: Correlation Matrix of Features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13" y="241924"/>
            <a:ext cx="5786974" cy="4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4802" l="4625" r="0" t="3538"/>
          <a:stretch/>
        </p:blipFill>
        <p:spPr>
          <a:xfrm>
            <a:off x="1721275" y="769200"/>
            <a:ext cx="5701449" cy="41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Model Iteration Process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Random Forest Feature Importance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297569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544" y="1549450"/>
            <a:ext cx="4389231" cy="266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949400" y="1210750"/>
            <a:ext cx="385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Random Forest Feature Importance: Mean Decrease Accuracy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Next Steps</a:t>
            </a:r>
            <a:endParaRPr b="1" sz="3200"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more numeric rich data (other types of scoring metrics, audience demographic data, etc.)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Continue expanding more thorough Grid Searching</a:t>
            </a:r>
            <a:endParaRPr sz="18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900" y="358175"/>
            <a:ext cx="4427175" cy="442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4294967295" type="ctrTitle"/>
          </p:nvPr>
        </p:nvSpPr>
        <p:spPr>
          <a:xfrm>
            <a:off x="1631250" y="1528250"/>
            <a:ext cx="5881500" cy="1168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</a:pPr>
            <a:r>
              <a:rPr b="1" lang="en" sz="4800">
                <a:solidFill>
                  <a:srgbClr val="B6D7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  <a:endParaRPr b="1" i="0" sz="4800" u="none" cap="none" strike="noStrike">
              <a:solidFill>
                <a:srgbClr val="B6D7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idx="4294967295" type="ctrTitle"/>
          </p:nvPr>
        </p:nvSpPr>
        <p:spPr>
          <a:xfrm>
            <a:off x="1631250" y="1528250"/>
            <a:ext cx="5881500" cy="1168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</a:pPr>
            <a:r>
              <a:rPr b="1" lang="en" sz="4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 b="1" i="0" sz="4800" u="none" cap="none" strike="noStrike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EDA: Mean and Standard Deviation of Numeric Values</a:t>
            </a:r>
            <a:endParaRPr b="1"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327713" y="16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{E5E38D99-ED4F-4FB2-87FA-D98A3FC9B5FC}</a:tableStyleId>
              </a:tblPr>
              <a:tblGrid>
                <a:gridCol w="943175"/>
                <a:gridCol w="943175"/>
                <a:gridCol w="943175"/>
                <a:gridCol w="943175"/>
                <a:gridCol w="943175"/>
                <a:gridCol w="943175"/>
                <a:gridCol w="943175"/>
                <a:gridCol w="943175"/>
                <a:gridCol w="943175"/>
              </a:tblGrid>
              <a:tr h="68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Dom Gross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Dom Locs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Opng Wknd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Runtime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TM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CS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Inflated Dom Gross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Inflated Opng Wknd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Mean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23,726,358.06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887.36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6,335,375.60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104.91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57.27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85.02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36,469,731.63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8,451,958.08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STD</a:t>
                      </a:r>
                      <a:endParaRPr b="1"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52,844,072.79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1,206.61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15,988,514.72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19.65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27.88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7.40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85,959,264.59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19,045,083.79</a:t>
                      </a:r>
                      <a:endParaRPr sz="12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